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01" r:id="rId2"/>
    <p:sldId id="302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97" r:id="rId13"/>
    <p:sldId id="269" r:id="rId14"/>
    <p:sldId id="270" r:id="rId15"/>
    <p:sldId id="271" r:id="rId16"/>
    <p:sldId id="299" r:id="rId17"/>
    <p:sldId id="272" r:id="rId18"/>
    <p:sldId id="273" r:id="rId19"/>
    <p:sldId id="274" r:id="rId20"/>
    <p:sldId id="275" r:id="rId21"/>
    <p:sldId id="279" r:id="rId22"/>
    <p:sldId id="280" r:id="rId23"/>
    <p:sldId id="282" r:id="rId24"/>
    <p:sldId id="283" r:id="rId25"/>
    <p:sldId id="284" r:id="rId26"/>
    <p:sldId id="285" r:id="rId27"/>
    <p:sldId id="286" r:id="rId28"/>
    <p:sldId id="288" r:id="rId29"/>
    <p:sldId id="289" r:id="rId30"/>
    <p:sldId id="290" r:id="rId31"/>
    <p:sldId id="292" r:id="rId32"/>
    <p:sldId id="293" r:id="rId33"/>
    <p:sldId id="294" r:id="rId34"/>
    <p:sldId id="298" r:id="rId35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9046" autoAdjust="0"/>
  </p:normalViewPr>
  <p:slideViewPr>
    <p:cSldViewPr>
      <p:cViewPr varScale="1">
        <p:scale>
          <a:sx n="70" d="100"/>
          <a:sy n="70" d="100"/>
        </p:scale>
        <p:origin x="11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00F047-EB99-4803-873A-971C822428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418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FDBCD7C-D8C7-43D2-9EF6-36AFD41D43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2935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94CE-EA23-41FD-AF91-C6BE28537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53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3A6BF-2B8F-4D1C-A05A-24B055F5A5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2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7ECA-462E-4FE3-86ED-3E04C22457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557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C2F4C-EB0C-4E74-9542-F529EBA4D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7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376AE-84AE-47F3-A82A-369B4AD270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6348-B630-4F23-A32D-2658244BDA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696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3AB3-C979-41C7-8E66-BAD44011B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65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18B-7891-4B30-94B2-DB0B5E058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8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5F40D-1A23-4B10-BA3D-4604C03327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58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58468-E1F0-47D4-901A-240A84348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77CF-8055-4F1E-AED1-1ABDC4A24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45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38AB088-44A5-41BE-9F6C-BCA37EE420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История и теория политического менеджмента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4872" y="4659385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0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D000-E4A4-4734-86A3-E3AB318D388F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chemeClr val="accent2"/>
                </a:solidFill>
              </a:rPr>
              <a:t>Политические технологии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359775" cy="518477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z="2800" b="1" i="1">
                <a:latin typeface="Times New Roman" panose="02020603050405020304" pitchFamily="18" charset="0"/>
              </a:rPr>
              <a:t>ПТ – это средство искусного воздействия на мотивацию людей, на их сознание и подсознание, это способы, побуждающие людей действовать в соответствии с интересами политического субъекта, но одновременно поддерживающие у них ощущение свободы своего выбора, естественности совершаемых ими действий. Эти приёмы обеспечивают внесение в массовое сознание новых представлений, ценностей, формирование новых установок, убеждений, и среди них есть немало таких, которые можно назвать манипулятивными.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E5F2D-401C-41DB-A3DD-94AC230DF526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 dirty="0">
                <a:solidFill>
                  <a:srgbClr val="660033"/>
                </a:solidFill>
                <a:latin typeface="Sylfaen" panose="010A0502050306030303" pitchFamily="18" charset="0"/>
              </a:rPr>
              <a:t>Социальные предпосылки повышения роли политического менеджмента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12875"/>
            <a:ext cx="4033838" cy="5184775"/>
          </a:xfrm>
        </p:spPr>
        <p:txBody>
          <a:bodyPr/>
          <a:lstStyle/>
          <a:p>
            <a:pPr marL="469900" indent="-469900" algn="ctr"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chemeClr val="folHlink"/>
                </a:solidFill>
                <a:latin typeface="Century" panose="02040604050505020304" pitchFamily="18" charset="0"/>
              </a:rPr>
              <a:t>Изменения в политической жизни общества</a:t>
            </a:r>
          </a:p>
          <a:p>
            <a:pPr marL="469900" indent="-469900" algn="just">
              <a:lnSpc>
                <a:spcPct val="80000"/>
              </a:lnSpc>
              <a:buFontTx/>
              <a:buNone/>
            </a:pPr>
            <a:r>
              <a:rPr lang="ru-RU" altLang="ru-RU" sz="2000" b="1">
                <a:latin typeface="Gautami" panose="020B0502040204020203" pitchFamily="34" charset="0"/>
              </a:rPr>
              <a:t>Повышение роли масс в политической жизни общества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Либерализация и демократизация массового сознания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Демократизация общества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Введение всеобщего избирательного права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Превращение партий, групп интересов в активных субъектов политической жизни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000" b="1">
                <a:latin typeface="Gautami" panose="020B0502040204020203" pitchFamily="34" charset="0"/>
              </a:rPr>
              <a:t>Развитие электронных средств массовой коммуникации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700213"/>
            <a:ext cx="3600450" cy="4425950"/>
          </a:xfrm>
        </p:spPr>
        <p:txBody>
          <a:bodyPr/>
          <a:lstStyle/>
          <a:p>
            <a:pPr marL="469900" indent="-46990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chemeClr val="accent2"/>
                </a:solidFill>
              </a:rPr>
              <a:t>Противоречие в системе      политического управления</a:t>
            </a:r>
          </a:p>
          <a:p>
            <a:pPr marL="469900" indent="-469900" algn="ctr">
              <a:lnSpc>
                <a:spcPct val="90000"/>
              </a:lnSpc>
              <a:buFontTx/>
              <a:buNone/>
            </a:pPr>
            <a:endParaRPr lang="ru-RU" altLang="ru-RU" sz="2000">
              <a:solidFill>
                <a:schemeClr val="accent2"/>
              </a:solidFill>
            </a:endParaRPr>
          </a:p>
          <a:p>
            <a:pPr marL="469900" indent="-469900" algn="ctr">
              <a:lnSpc>
                <a:spcPct val="90000"/>
              </a:lnSpc>
              <a:buFontTx/>
              <a:buNone/>
            </a:pPr>
            <a:r>
              <a:rPr lang="ru-RU" altLang="ru-RU" sz="2000" b="1">
                <a:latin typeface="Palatino Linotype" panose="02040502050505030304" pitchFamily="18" charset="0"/>
              </a:rPr>
              <a:t>Необходимость ограничения прямого насилия и принуждения</a:t>
            </a:r>
          </a:p>
          <a:p>
            <a:pPr marL="469900" indent="-469900" algn="ctr">
              <a:lnSpc>
                <a:spcPct val="90000"/>
              </a:lnSpc>
              <a:buFontTx/>
              <a:buNone/>
            </a:pPr>
            <a:endParaRPr lang="ru-RU" altLang="ru-RU" sz="2000" b="1">
              <a:latin typeface="Palatino Linotype" panose="02040502050505030304" pitchFamily="18" charset="0"/>
            </a:endParaRPr>
          </a:p>
          <a:p>
            <a:pPr marL="469900" indent="-469900" algn="ctr">
              <a:lnSpc>
                <a:spcPct val="90000"/>
              </a:lnSpc>
              <a:buFontTx/>
              <a:buNone/>
            </a:pPr>
            <a:r>
              <a:rPr lang="ru-RU" altLang="ru-RU" sz="2000" b="1">
                <a:latin typeface="Palatino Linotype" panose="02040502050505030304" pitchFamily="18" charset="0"/>
              </a:rPr>
              <a:t>Необходимость повышения эффективности управления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427538" y="3500438"/>
            <a:ext cx="863600" cy="288925"/>
          </a:xfrm>
          <a:prstGeom prst="rightArrow">
            <a:avLst>
              <a:gd name="adj1" fmla="val 50000"/>
              <a:gd name="adj2" fmla="val 74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7308850" y="1196975"/>
            <a:ext cx="576263" cy="503238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1EFD5-525F-470E-BAAD-87752C113722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 flipV="1">
            <a:off x="1258888" y="1773238"/>
            <a:ext cx="704850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 flipV="1">
            <a:off x="2124075" y="1989138"/>
            <a:ext cx="444500" cy="2447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 flipV="1">
            <a:off x="2627313" y="1989138"/>
            <a:ext cx="431800" cy="2447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V="1">
            <a:off x="2606675" y="284638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6" name="Line 2"/>
          <p:cNvSpPr>
            <a:spLocks noChangeShapeType="1"/>
          </p:cNvSpPr>
          <p:nvPr/>
        </p:nvSpPr>
        <p:spPr bwMode="auto">
          <a:xfrm>
            <a:off x="4481513" y="281305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 flipH="1" flipV="1">
            <a:off x="6084888" y="1700213"/>
            <a:ext cx="719137" cy="10810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 flipH="1" flipV="1">
            <a:off x="5508625" y="1989138"/>
            <a:ext cx="647700" cy="2952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62557" name="Group 93"/>
          <p:cNvGraphicFramePr>
            <a:graphicFrameLocks noGrp="1"/>
          </p:cNvGraphicFramePr>
          <p:nvPr/>
        </p:nvGraphicFramePr>
        <p:xfrm>
          <a:off x="2051050" y="836613"/>
          <a:ext cx="4033838" cy="1097280"/>
        </p:xfrm>
        <a:graphic>
          <a:graphicData uri="http://schemas.openxmlformats.org/drawingml/2006/table">
            <a:tbl>
              <a:tblPr/>
              <a:tblGrid>
                <a:gridCol w="4033838">
                  <a:extLst>
                    <a:ext uri="{9D8B030D-6E8A-4147-A177-3AD203B41FA5}">
                      <a16:colId xmlns="" xmlns:a16="http://schemas.microsoft.com/office/drawing/2014/main" val="4174636381"/>
                    </a:ext>
                  </a:extLst>
                </a:gridCol>
              </a:tblGrid>
              <a:tr h="1079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Основные виды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политического менеджмента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915755"/>
                  </a:ext>
                </a:extLst>
              </a:tr>
            </a:tbl>
          </a:graphicData>
        </a:graphic>
      </p:graphicFrame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206375" y="28225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206375" y="2365375"/>
            <a:ext cx="13763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2558" name="Group 94"/>
          <p:cNvGraphicFramePr>
            <a:graphicFrameLocks noGrp="1"/>
          </p:cNvGraphicFramePr>
          <p:nvPr/>
        </p:nvGraphicFramePr>
        <p:xfrm>
          <a:off x="206375" y="2781300"/>
          <a:ext cx="8037513" cy="822960"/>
        </p:xfrm>
        <a:graphic>
          <a:graphicData uri="http://schemas.openxmlformats.org/drawingml/2006/table">
            <a:tbl>
              <a:tblPr/>
              <a:tblGrid>
                <a:gridCol w="2039938">
                  <a:extLst>
                    <a:ext uri="{9D8B030D-6E8A-4147-A177-3AD203B41FA5}">
                      <a16:colId xmlns="" xmlns:a16="http://schemas.microsoft.com/office/drawing/2014/main" val="3159028145"/>
                    </a:ext>
                  </a:extLst>
                </a:gridCol>
                <a:gridCol w="695325">
                  <a:extLst>
                    <a:ext uri="{9D8B030D-6E8A-4147-A177-3AD203B41FA5}">
                      <a16:colId xmlns="" xmlns:a16="http://schemas.microsoft.com/office/drawing/2014/main" val="3915052675"/>
                    </a:ext>
                  </a:extLst>
                </a:gridCol>
                <a:gridCol w="2293937">
                  <a:extLst>
                    <a:ext uri="{9D8B030D-6E8A-4147-A177-3AD203B41FA5}">
                      <a16:colId xmlns="" xmlns:a16="http://schemas.microsoft.com/office/drawing/2014/main" val="3144918596"/>
                    </a:ext>
                  </a:extLst>
                </a:gridCol>
                <a:gridCol w="884238">
                  <a:extLst>
                    <a:ext uri="{9D8B030D-6E8A-4147-A177-3AD203B41FA5}">
                      <a16:colId xmlns="" xmlns:a16="http://schemas.microsoft.com/office/drawing/2014/main" val="767421190"/>
                    </a:ext>
                  </a:extLst>
                </a:gridCol>
                <a:gridCol w="2124075">
                  <a:extLst>
                    <a:ext uri="{9D8B030D-6E8A-4147-A177-3AD203B41FA5}">
                      <a16:colId xmlns="" xmlns:a16="http://schemas.microsoft.com/office/drawing/2014/main" val="615360506"/>
                    </a:ext>
                  </a:extLst>
                </a:gridCol>
              </a:tblGrid>
              <a:tr h="769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Политический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Электоральный менеджмент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Регулирование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Политических конфликтов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6706497"/>
                  </a:ext>
                </a:extLst>
              </a:tr>
            </a:tbl>
          </a:graphicData>
        </a:graphic>
      </p:graphicFrame>
      <p:sp>
        <p:nvSpPr>
          <p:cNvPr id="62516" name="Rectangle 52"/>
          <p:cNvSpPr>
            <a:spLocks noChangeArrowheads="1"/>
          </p:cNvSpPr>
          <p:nvPr/>
        </p:nvSpPr>
        <p:spPr bwMode="auto">
          <a:xfrm>
            <a:off x="1187450" y="21669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graphicFrame>
        <p:nvGraphicFramePr>
          <p:cNvPr id="62559" name="Group 95"/>
          <p:cNvGraphicFramePr>
            <a:graphicFrameLocks noGrp="1"/>
          </p:cNvGraphicFramePr>
          <p:nvPr/>
        </p:nvGraphicFramePr>
        <p:xfrm>
          <a:off x="395288" y="4508500"/>
          <a:ext cx="7848600" cy="1005840"/>
        </p:xfrm>
        <a:graphic>
          <a:graphicData uri="http://schemas.openxmlformats.org/drawingml/2006/table">
            <a:tbl>
              <a:tblPr/>
              <a:tblGrid>
                <a:gridCol w="1916112">
                  <a:extLst>
                    <a:ext uri="{9D8B030D-6E8A-4147-A177-3AD203B41FA5}">
                      <a16:colId xmlns="" xmlns:a16="http://schemas.microsoft.com/office/drawing/2014/main" val="3656985842"/>
                    </a:ext>
                  </a:extLst>
                </a:gridCol>
                <a:gridCol w="687388">
                  <a:extLst>
                    <a:ext uri="{9D8B030D-6E8A-4147-A177-3AD203B41FA5}">
                      <a16:colId xmlns="" xmlns:a16="http://schemas.microsoft.com/office/drawing/2014/main" val="522473140"/>
                    </a:ext>
                  </a:extLst>
                </a:gridCol>
                <a:gridCol w="2270125">
                  <a:extLst>
                    <a:ext uri="{9D8B030D-6E8A-4147-A177-3AD203B41FA5}">
                      <a16:colId xmlns="" xmlns:a16="http://schemas.microsoft.com/office/drawing/2014/main" val="3120673586"/>
                    </a:ext>
                  </a:extLst>
                </a:gridCol>
                <a:gridCol w="874712">
                  <a:extLst>
                    <a:ext uri="{9D8B030D-6E8A-4147-A177-3AD203B41FA5}">
                      <a16:colId xmlns="" xmlns:a16="http://schemas.microsoft.com/office/drawing/2014/main" val="892327469"/>
                    </a:ext>
                  </a:extLst>
                </a:gridCol>
                <a:gridCol w="2100263">
                  <a:extLst>
                    <a:ext uri="{9D8B030D-6E8A-4147-A177-3AD203B41FA5}">
                      <a16:colId xmlns="" xmlns:a16="http://schemas.microsoft.com/office/drawing/2014/main" val="4114098221"/>
                    </a:ext>
                  </a:extLst>
                </a:gridCol>
              </a:tblGrid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политических союзов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FF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Политический </a:t>
                      </a:r>
                      <a:r>
                        <a:rPr kumimoji="0" lang="en-US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</a:t>
                      </a:r>
                      <a:endParaRPr kumimoji="0" lang="en-US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Лоббистская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5776066"/>
                  </a:ext>
                </a:extLst>
              </a:tr>
            </a:tbl>
          </a:graphicData>
        </a:graphic>
      </p:graphicFrame>
      <p:sp>
        <p:nvSpPr>
          <p:cNvPr id="62547" name="Rectangle 83"/>
          <p:cNvSpPr>
            <a:spLocks noChangeArrowheads="1"/>
          </p:cNvSpPr>
          <p:nvPr/>
        </p:nvSpPr>
        <p:spPr bwMode="auto">
          <a:xfrm>
            <a:off x="206375" y="4492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62551" name="Line 87"/>
          <p:cNvSpPr>
            <a:spLocks noChangeShapeType="1"/>
          </p:cNvSpPr>
          <p:nvPr/>
        </p:nvSpPr>
        <p:spPr bwMode="auto">
          <a:xfrm flipV="1">
            <a:off x="4211638" y="19891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9B68C-5B7B-46BE-AABB-9C24689633DD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660033"/>
                </a:solidFill>
                <a:latin typeface="Monotype Corsiva" panose="03010101010201010101" pitchFamily="66" charset="0"/>
              </a:rPr>
              <a:t>Политический имиджмейкинг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/>
              <a:t>	</a:t>
            </a:r>
            <a:r>
              <a:rPr lang="ru-RU" altLang="ru-RU" b="1">
                <a:latin typeface="Palatino Linotype" panose="02040502050505030304" pitchFamily="18" charset="0"/>
              </a:rPr>
              <a:t>(от англ. </a:t>
            </a:r>
            <a:r>
              <a:rPr lang="en-US" altLang="ru-RU" b="1">
                <a:latin typeface="Palatino Linotype" panose="02040502050505030304" pitchFamily="18" charset="0"/>
              </a:rPr>
              <a:t>image</a:t>
            </a:r>
            <a:r>
              <a:rPr lang="ru-RU" altLang="ru-RU" b="1">
                <a:latin typeface="Palatino Linotype" panose="02040502050505030304" pitchFamily="18" charset="0"/>
              </a:rPr>
              <a:t> — образ и </a:t>
            </a:r>
            <a:r>
              <a:rPr lang="en-US" altLang="ru-RU" b="1">
                <a:latin typeface="Palatino Linotype" panose="02040502050505030304" pitchFamily="18" charset="0"/>
              </a:rPr>
              <a:t>making</a:t>
            </a:r>
            <a:r>
              <a:rPr lang="ru-RU" altLang="ru-RU" b="1">
                <a:latin typeface="Palatino Linotype" panose="02040502050505030304" pitchFamily="18" charset="0"/>
              </a:rPr>
              <a:t> создание, производство) - старейший вид политического менеджмента. Главная задача этого вида политического менеджмента — сделать образ того или иного политика, государственного деятеля привлекательным для широких масс, что обеспечило бы поддержку населением его действий.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56588-29F1-4B9A-8FAF-D56DF0843FA8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altLang="ru-RU" b="1">
                <a:solidFill>
                  <a:schemeClr val="accent2"/>
                </a:solidFill>
                <a:latin typeface="Garamond" panose="02020404030301010803" pitchFamily="18" charset="0"/>
              </a:rPr>
              <a:t>Электоральный менеджмент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40067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b="1">
                <a:latin typeface="Garamond" panose="02020404030301010803" pitchFamily="18" charset="0"/>
              </a:rPr>
              <a:t>главное назначение — организация и проведение избирательных кампаний. Поскольку выборы в государственные органы проходят достаточно регулярно, а конкуренция на выборах бывает острой, то и интерес к электоральному менеджменту повышенный. Организации и проведению избирательных кампаний посвящено во много раз больше научных и публицистических работ, чем любому другому виду политического менеджмента.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FA31-C131-4727-A418-18519D6EB136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altLang="ru-RU" sz="5400" b="1" u="sng">
                <a:solidFill>
                  <a:srgbClr val="660033"/>
                </a:solidFill>
                <a:latin typeface="Monotype Corsiva" panose="03010101010201010101" pitchFamily="66" charset="0"/>
              </a:rPr>
              <a:t>Политический брендинг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6085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4000" b="1">
                <a:latin typeface="Garamond" panose="02020404030301010803" pitchFamily="18" charset="0"/>
              </a:rPr>
              <a:t>(бренд — торговая марка), или внесение в массовое сознание узнаваемых символов, значений, образов, способных в соответствии с целями субъекта политического управления сплачивать, объединять людей или, напротив, разъединять их на соперничающие группы.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FF1F2-43A1-43A0-8D8D-79A1007C206C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4000" b="1">
                <a:solidFill>
                  <a:schemeClr val="hlink"/>
                </a:solidFill>
                <a:latin typeface="Garamond" panose="02020404030301010803" pitchFamily="18" charset="0"/>
              </a:rPr>
              <a:t>Политический бренд</a:t>
            </a:r>
            <a:r>
              <a:rPr lang="ru-RU" altLang="ru-RU" sz="4000" b="1">
                <a:latin typeface="Garamond" panose="02020404030301010803" pitchFamily="18" charset="0"/>
              </a:rPr>
              <a:t> — это своеобразный маркер, указывающий на принадлежность людей к той или иной политической группе .  Слова-маркеры, как «коммунисты», «демократы», позволяли россиянам в конце XX века разделять общество на тех, кто выступал за обновление страны, и тех, кто противился этому обновлению.</a:t>
            </a:r>
          </a:p>
          <a:p>
            <a:pPr algn="just">
              <a:lnSpc>
                <a:spcPct val="80000"/>
              </a:lnSpc>
            </a:pPr>
            <a:endParaRPr lang="ru-RU" alt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64DAF-680C-4DE6-99D4-8A54D11ECFFF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u="sng">
                <a:solidFill>
                  <a:srgbClr val="660033"/>
                </a:solidFill>
                <a:latin typeface="Palatino Linotype" panose="02040502050505030304" pitchFamily="18" charset="0"/>
              </a:rPr>
              <a:t>Регулирование политических конфликтов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altLang="ru-RU" sz="4000" b="1">
                <a:latin typeface="Garamond" panose="02020404030301010803" pitchFamily="18" charset="0"/>
              </a:rPr>
              <a:t>требует особых умений и навыков. Этот вид политического менеджмента ориентирован на поиск путей и средств снижения политического противостояния и политической напряженности в обществе.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DDA1-AC67-4FF8-AC20-FEE6324252F2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u="sng">
                <a:solidFill>
                  <a:schemeClr val="accent2"/>
                </a:solidFill>
                <a:latin typeface="MS Mincho" panose="02020609040205080304" pitchFamily="49" charset="-128"/>
              </a:rPr>
              <a:t>Лоббистская деятельность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800" b="1">
                <a:latin typeface="Batang" panose="02030600000101010101" pitchFamily="18" charset="-127"/>
              </a:rPr>
              <a:t>Направлена на оказание воздействия на государственных должностных лиц с целью принятия ими решения в интересах лоббирующей группы. Лоббирующая группа вторгается в сферу политических властных отношений, но при этом не обладает статусными ресурсами власти, законным правом диктовать свою волю властвующим субъектам. Она вынуждена искать специфические способы и приемы воздействия на мотивацию лиц, принимающих решения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BC50F-BF23-44E6-A6C8-0CF14F4D8850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u="sng">
                <a:solidFill>
                  <a:schemeClr val="accent2"/>
                </a:solidFill>
                <a:latin typeface="Garamond" panose="02020404030301010803" pitchFamily="18" charset="0"/>
              </a:rPr>
              <a:t>Создание союзов и достижение соглашений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altLang="ru-RU" sz="3800">
                <a:latin typeface="Palatino Linotype" panose="02040502050505030304" pitchFamily="18" charset="0"/>
              </a:rPr>
              <a:t>особый вид политического менеджмента направленный на создание союза с различными партиями и другими организациями. Политика альянсов и соглашений имеет свои особенности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0608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История и теория политического менеджмента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4</a:t>
            </a:r>
          </a:p>
          <a:p>
            <a:r>
              <a:rPr lang="ru-RU" sz="3200" b="1" dirty="0">
                <a:latin typeface="+mn-lt"/>
              </a:rPr>
              <a:t>Политический менеджмент в современном обществе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00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B964-44DE-4DDE-9838-E408CF5AD7AE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6000" b="1">
                <a:solidFill>
                  <a:srgbClr val="660033"/>
                </a:solidFill>
                <a:latin typeface="Monotype Corsiva" panose="03010101010201010101" pitchFamily="66" charset="0"/>
              </a:rPr>
              <a:t>Политический </a:t>
            </a:r>
            <a:r>
              <a:rPr lang="en-US" altLang="ru-RU" sz="6000" b="1" i="1">
                <a:solidFill>
                  <a:srgbClr val="660033"/>
                </a:solidFill>
                <a:latin typeface="Monotype Corsiva" panose="03010101010201010101" pitchFamily="66" charset="0"/>
              </a:rPr>
              <a:t>PR</a:t>
            </a:r>
            <a:r>
              <a:rPr lang="ru-RU" altLang="ru-RU" sz="6000" b="1" i="1">
                <a:solidFill>
                  <a:srgbClr val="660033"/>
                </a:solidFill>
              </a:rPr>
              <a:t>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altLang="ru-RU" sz="4000" b="1">
              <a:latin typeface="Batang" panose="02030600000101010101" pitchFamily="18" charset="-127"/>
            </a:endParaRPr>
          </a:p>
          <a:p>
            <a:pPr algn="just"/>
            <a:r>
              <a:rPr lang="ru-RU" altLang="ru-RU" sz="4000" b="1">
                <a:latin typeface="Batang" panose="02030600000101010101" pitchFamily="18" charset="-127"/>
              </a:rPr>
              <a:t>Один из важных видов политического менеджмента в современных условиях. </a:t>
            </a:r>
            <a:endParaRPr lang="en-US" altLang="ru-RU" sz="4000" b="1">
              <a:latin typeface="Batang" panose="02030600000101010101" pitchFamily="18" charset="-127"/>
            </a:endParaRPr>
          </a:p>
          <a:p>
            <a:pPr algn="just"/>
            <a:r>
              <a:rPr lang="ru-RU" altLang="ru-RU" sz="4000" b="1" i="1">
                <a:latin typeface="Batang" panose="02030600000101010101" pitchFamily="18" charset="-127"/>
              </a:rPr>
              <a:t>(</a:t>
            </a:r>
            <a:r>
              <a:rPr lang="en-US" altLang="ru-RU" sz="4000" b="1" i="1">
                <a:latin typeface="Batang" panose="02030600000101010101" pitchFamily="18" charset="-127"/>
              </a:rPr>
              <a:t>PR</a:t>
            </a:r>
            <a:r>
              <a:rPr lang="ru-RU" altLang="ru-RU" sz="4000" b="1" i="1">
                <a:latin typeface="Batang" panose="02030600000101010101" pitchFamily="18" charset="-127"/>
              </a:rPr>
              <a:t> — </a:t>
            </a:r>
            <a:r>
              <a:rPr lang="en-US" altLang="ru-RU" sz="4000" b="1" i="1">
                <a:latin typeface="Batang" panose="02030600000101010101" pitchFamily="18" charset="-127"/>
              </a:rPr>
              <a:t>public relations</a:t>
            </a:r>
            <a:r>
              <a:rPr lang="ru-RU" altLang="ru-RU" sz="4000" b="1">
                <a:latin typeface="Batang" panose="02030600000101010101" pitchFamily="18" charset="-127"/>
              </a:rPr>
              <a:t> (англ.) или связи с общественностью. </a:t>
            </a:r>
          </a:p>
          <a:p>
            <a:pPr>
              <a:buFontTx/>
              <a:buNone/>
            </a:pPr>
            <a:r>
              <a:rPr lang="ru-RU" altLang="ru-RU" sz="4000" b="1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DCA6D-3517-43A3-B991-C3205D5646EE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2433637"/>
          </a:xfrm>
        </p:spPr>
        <p:txBody>
          <a:bodyPr/>
          <a:lstStyle/>
          <a:p>
            <a:r>
              <a:rPr lang="ru-RU" altLang="ru-RU" sz="3200" b="1">
                <a:solidFill>
                  <a:schemeClr val="accent2"/>
                </a:solidFill>
                <a:latin typeface="Century" panose="02040604050505020304" pitchFamily="18" charset="0"/>
              </a:rPr>
              <a:t>По решению Европейской конфедерации </a:t>
            </a:r>
            <a:r>
              <a:rPr lang="en-US" altLang="ru-RU" sz="3200" b="1" i="1">
                <a:solidFill>
                  <a:schemeClr val="accent2"/>
                </a:solidFill>
                <a:latin typeface="Century" panose="02040604050505020304" pitchFamily="18" charset="0"/>
              </a:rPr>
              <a:t>PR</a:t>
            </a:r>
            <a:r>
              <a:rPr lang="ru-RU" altLang="ru-RU" sz="3200" b="1" i="1">
                <a:solidFill>
                  <a:schemeClr val="accent2"/>
                </a:solidFill>
                <a:latin typeface="Century" panose="02040604050505020304" pitchFamily="18" charset="0"/>
              </a:rPr>
              <a:t> (</a:t>
            </a:r>
            <a:r>
              <a:rPr lang="en-US" altLang="ru-RU" sz="3200" b="1" i="1">
                <a:solidFill>
                  <a:schemeClr val="accent2"/>
                </a:solidFill>
                <a:latin typeface="Century" panose="02040604050505020304" pitchFamily="18" charset="0"/>
              </a:rPr>
              <a:t>CERP</a:t>
            </a:r>
            <a:r>
              <a:rPr lang="ru-RU" altLang="ru-RU" sz="3200" b="1" i="1">
                <a:solidFill>
                  <a:schemeClr val="accent2"/>
                </a:solidFill>
                <a:latin typeface="Century" panose="02040604050505020304" pitchFamily="18" charset="0"/>
              </a:rPr>
              <a:t>) </a:t>
            </a:r>
            <a:r>
              <a:rPr lang="ru-RU" altLang="ru-RU" sz="3200" b="1">
                <a:solidFill>
                  <a:schemeClr val="accent2"/>
                </a:solidFill>
                <a:latin typeface="Century" panose="02040604050505020304" pitchFamily="18" charset="0"/>
              </a:rPr>
              <a:t>в июне 2000 года рекомендовано использовать следующее определение </a:t>
            </a:r>
            <a:r>
              <a:rPr lang="en-US" altLang="ru-RU" sz="3200" b="1">
                <a:solidFill>
                  <a:schemeClr val="accent2"/>
                </a:solidFill>
                <a:latin typeface="Century" panose="02040604050505020304" pitchFamily="18" charset="0"/>
              </a:rPr>
              <a:t>PR</a:t>
            </a:r>
            <a:endParaRPr lang="ru-RU" altLang="ru-RU" sz="3200" b="1">
              <a:solidFill>
                <a:schemeClr val="accent2"/>
              </a:solidFill>
              <a:latin typeface="Century" panose="02040604050505020304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92375"/>
            <a:ext cx="8218487" cy="363378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altLang="ru-RU" sz="2400" i="1"/>
          </a:p>
          <a:p>
            <a:pPr algn="just">
              <a:lnSpc>
                <a:spcPct val="90000"/>
              </a:lnSpc>
            </a:pPr>
            <a:r>
              <a:rPr lang="ru-RU" altLang="ru-RU" sz="3000" b="1" i="1">
                <a:latin typeface="Palatino Linotype" panose="02040502050505030304" pitchFamily="18" charset="0"/>
              </a:rPr>
              <a:t>«</a:t>
            </a:r>
            <a:r>
              <a:rPr lang="en-US" altLang="ru-RU" sz="3000" b="1" i="1">
                <a:latin typeface="Palatino Linotype" panose="02040502050505030304" pitchFamily="18" charset="0"/>
              </a:rPr>
              <a:t>PR</a:t>
            </a:r>
            <a:r>
              <a:rPr lang="ru-RU" altLang="ru-RU" sz="3000" b="1" i="1">
                <a:latin typeface="Palatino Linotype" panose="02040502050505030304" pitchFamily="18" charset="0"/>
              </a:rPr>
              <a:t> —</a:t>
            </a:r>
            <a:r>
              <a:rPr lang="ru-RU" altLang="ru-RU" sz="3000" b="1">
                <a:latin typeface="Palatino Linotype" panose="02040502050505030304" pitchFamily="18" charset="0"/>
              </a:rPr>
              <a:t> это сознательная организация коммуникации. </a:t>
            </a:r>
            <a:r>
              <a:rPr lang="en-US" altLang="ru-RU" sz="3000" b="1" i="1">
                <a:latin typeface="Palatino Linotype" panose="02040502050505030304" pitchFamily="18" charset="0"/>
              </a:rPr>
              <a:t>PR</a:t>
            </a:r>
            <a:r>
              <a:rPr lang="ru-RU" altLang="ru-RU" sz="3000" b="1" i="1">
                <a:latin typeface="Palatino Linotype" panose="02040502050505030304" pitchFamily="18" charset="0"/>
              </a:rPr>
              <a:t> — </a:t>
            </a:r>
            <a:r>
              <a:rPr lang="ru-RU" altLang="ru-RU" sz="3000" b="1">
                <a:latin typeface="Palatino Linotype" panose="02040502050505030304" pitchFamily="18" charset="0"/>
              </a:rPr>
              <a:t>одна из функций менеджмента. Цель </a:t>
            </a:r>
            <a:r>
              <a:rPr lang="en-US" altLang="ru-RU" sz="3000" b="1" i="1">
                <a:latin typeface="Palatino Linotype" panose="02040502050505030304" pitchFamily="18" charset="0"/>
              </a:rPr>
              <a:t>PR</a:t>
            </a:r>
            <a:r>
              <a:rPr lang="ru-RU" altLang="ru-RU" sz="3000" b="1" i="1">
                <a:latin typeface="Palatino Linotype" panose="02040502050505030304" pitchFamily="18" charset="0"/>
              </a:rPr>
              <a:t> —</a:t>
            </a:r>
            <a:r>
              <a:rPr lang="ru-RU" altLang="ru-RU" sz="3000" b="1">
                <a:latin typeface="Palatino Linotype" panose="02040502050505030304" pitchFamily="18" charset="0"/>
              </a:rPr>
              <a:t> достичь взаимопонимания и установить плодотворные отношения между организацией и её аудиториями путем двусторонней коммуникации»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E2C5-2DEA-43E4-9AD6-AFEA5F8D7CC4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just"/>
            <a:endParaRPr lang="ru-RU" altLang="ru-RU" b="1"/>
          </a:p>
          <a:p>
            <a:pPr algn="just"/>
            <a:r>
              <a:rPr lang="ru-RU" altLang="ru-RU" sz="3500" b="1">
                <a:latin typeface="Sylfaen" panose="010A0502050306030303" pitchFamily="18" charset="0"/>
              </a:rPr>
              <a:t>В политическом менеджменте политический </a:t>
            </a:r>
            <a:r>
              <a:rPr lang="en-US" altLang="ru-RU" sz="3500" b="1">
                <a:latin typeface="Sylfaen" panose="010A0502050306030303" pitchFamily="18" charset="0"/>
              </a:rPr>
              <a:t>PR</a:t>
            </a:r>
            <a:r>
              <a:rPr lang="ru-RU" altLang="ru-RU" sz="3500" b="1">
                <a:latin typeface="Sylfaen" panose="010A0502050306030303" pitchFamily="18" charset="0"/>
              </a:rPr>
              <a:t> рассматривается как особый вид политического менеджмента, главной задачей которого является формирование в массовом сознании узнаваемого положительного образа государственного учреждения или политической организации, партии.</a:t>
            </a:r>
            <a:r>
              <a:rPr lang="ru-RU" altLang="ru-RU" sz="3500" b="1">
                <a:latin typeface="Estrangelo Edessa" panose="03080600000000000000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624BE-FF62-456C-8F13-13837BD34B31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Sylfaen" panose="010A0502050306030303" pitchFamily="18" charset="0"/>
              </a:rPr>
              <a:t>Функциональное разделение труда в политическом менеджменте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18487" cy="5111750"/>
          </a:xfrm>
        </p:spPr>
        <p:txBody>
          <a:bodyPr/>
          <a:lstStyle/>
          <a:p>
            <a:pPr algn="just"/>
            <a:r>
              <a:rPr lang="ru-RU" altLang="ru-RU" sz="2700" b="1">
                <a:latin typeface="Estrangelo Edessa" panose="03080600000000000000" pitchFamily="66" charset="0"/>
              </a:rPr>
              <a:t>характерно для всех видов политического менеджмента. В основе этого разделения сложность решаемых субъектом управления задач. Главным итогом функциональной дифференциации стало появление специалистов, исполняющих узкие функциональные обязанности в рамках политического менеджмента и обладающих для этого соответствующими знаниями, навыками и умениями в следующих видах деятельности: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5FD2C-A374-42B1-8A4F-E0053E5644E7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18487" cy="5865813"/>
          </a:xfrm>
        </p:spPr>
        <p:txBody>
          <a:bodyPr/>
          <a:lstStyle/>
          <a:p>
            <a:pPr algn="just"/>
            <a:r>
              <a:rPr lang="ru-RU" altLang="ru-RU" sz="2800" b="1">
                <a:solidFill>
                  <a:schemeClr val="accent2"/>
                </a:solidFill>
                <a:latin typeface="Palatino Linotype" panose="02040502050505030304" pitchFamily="18" charset="0"/>
              </a:rPr>
              <a:t>Аналитическое обеспечение политических кампаний</a:t>
            </a:r>
            <a:r>
              <a:rPr lang="ru-RU" altLang="ru-RU" sz="2800" b="1">
                <a:latin typeface="Palatino Linotype" panose="02040502050505030304" pitchFamily="18" charset="0"/>
              </a:rPr>
              <a:t>. Этим видом деятельности занимаются в первую очередь социологи, политологи. Они изучают настроения, ожидания, ценностные ориентации людей, являющихся объектом управленческого воздействия, исследуют социально-экономическую и политическую ситуацию и вырабатывают рекомендации для политических менеджеров, непосредственно руководящих той или иной политической кампанией.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C7F7-98D0-455E-827B-8F1E171A5856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18487" cy="5792788"/>
          </a:xfrm>
        </p:spPr>
        <p:txBody>
          <a:bodyPr/>
          <a:lstStyle/>
          <a:p>
            <a:pPr algn="just"/>
            <a:r>
              <a:rPr lang="ru-RU" altLang="ru-RU" sz="3400">
                <a:solidFill>
                  <a:schemeClr val="accent2"/>
                </a:solidFill>
                <a:latin typeface="Gautami" panose="020B0502040204020203" pitchFamily="34" charset="0"/>
              </a:rPr>
              <a:t>Политическая рекламистика</a:t>
            </a:r>
            <a:r>
              <a:rPr lang="ru-RU" altLang="ru-RU" sz="3400">
                <a:latin typeface="Gautami" panose="020B0502040204020203" pitchFamily="34" charset="0"/>
              </a:rPr>
              <a:t> как направление деятельности, включающее разработку концепции рекламной кампании и создание разнообразной рекламной продукции, необходимой для информирования людей, внесения в их сознание определенных образов и формирования у них убеждений, соответствующих целям политической кампании.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25DF-A73E-4F75-BD35-800A0627CA10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91512" cy="5792788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800" b="1">
                <a:solidFill>
                  <a:srgbClr val="660033"/>
                </a:solidFill>
                <a:latin typeface="Palatino Linotype" panose="02040502050505030304" pitchFamily="18" charset="0"/>
              </a:rPr>
              <a:t>Медиапланирование</a:t>
            </a:r>
            <a:r>
              <a:rPr lang="ru-RU" altLang="ru-RU" sz="2800" b="1">
                <a:latin typeface="Palatino Linotype" panose="02040502050505030304" pitchFamily="18" charset="0"/>
              </a:rPr>
              <a:t>, т.е. разработка плана размещения рекламы, других информационных материалов в средствах массовой информации.</a:t>
            </a:r>
          </a:p>
          <a:p>
            <a:pPr algn="just">
              <a:lnSpc>
                <a:spcPct val="90000"/>
              </a:lnSpc>
            </a:pPr>
            <a:r>
              <a:rPr lang="ru-RU" altLang="ru-RU" sz="2800" b="1">
                <a:solidFill>
                  <a:srgbClr val="660033"/>
                </a:solidFill>
                <a:latin typeface="Palatino Linotype" panose="02040502050505030304" pitchFamily="18" charset="0"/>
              </a:rPr>
              <a:t> Имиджмейкинг</a:t>
            </a:r>
            <a:r>
              <a:rPr lang="ru-RU" altLang="ru-RU" sz="2800" b="1">
                <a:latin typeface="Palatino Linotype" panose="02040502050505030304" pitchFamily="18" charset="0"/>
              </a:rPr>
              <a:t> в узком смысле слова, включающий работу консультантов с политиком с целью коррекции его образа и поведения.</a:t>
            </a:r>
          </a:p>
          <a:p>
            <a:pPr algn="just">
              <a:lnSpc>
                <a:spcPct val="90000"/>
              </a:lnSpc>
            </a:pPr>
            <a:r>
              <a:rPr lang="ru-RU" altLang="ru-RU" sz="2800" b="1">
                <a:solidFill>
                  <a:srgbClr val="660033"/>
                </a:solidFill>
                <a:latin typeface="Palatino Linotype" panose="02040502050505030304" pitchFamily="18" charset="0"/>
              </a:rPr>
              <a:t>Спичрайтинг</a:t>
            </a:r>
            <a:r>
              <a:rPr lang="ru-RU" altLang="ru-RU" sz="2800" b="1">
                <a:latin typeface="Palatino Linotype" panose="02040502050505030304" pitchFamily="18" charset="0"/>
              </a:rPr>
              <a:t>, или написание текстов выступлений для политика.</a:t>
            </a:r>
          </a:p>
          <a:p>
            <a:pPr algn="just">
              <a:lnSpc>
                <a:spcPct val="90000"/>
              </a:lnSpc>
            </a:pPr>
            <a:r>
              <a:rPr lang="ru-RU" altLang="ru-RU" sz="2800" b="1">
                <a:solidFill>
                  <a:srgbClr val="660033"/>
                </a:solidFill>
                <a:latin typeface="Palatino Linotype" panose="02040502050505030304" pitchFamily="18" charset="0"/>
              </a:rPr>
              <a:t>Организация</a:t>
            </a:r>
            <a:r>
              <a:rPr lang="ru-RU" altLang="ru-RU" sz="2800" b="1">
                <a:latin typeface="Palatino Linotype" panose="02040502050505030304" pitchFamily="18" charset="0"/>
              </a:rPr>
              <a:t> и проведение массовых политических мероприятий:митингов, шествий, собраний, встреч политиков с населением.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C65D-10CE-4B4E-8F73-5BD6F0F04780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ru-RU" altLang="ru-RU" b="1">
                <a:solidFill>
                  <a:schemeClr val="accent2"/>
                </a:solidFill>
                <a:latin typeface="Sylfaen" panose="010A0502050306030303" pitchFamily="18" charset="0"/>
              </a:rPr>
              <a:t>Новые профессии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altLang="ru-RU" b="1">
                <a:latin typeface="Palatino Linotype" panose="02040502050505030304" pitchFamily="18" charset="0"/>
              </a:rPr>
              <a:t>Ньюсмейкер (создатель событий, новостей или информационных поводов)</a:t>
            </a:r>
          </a:p>
          <a:p>
            <a:pPr algn="just"/>
            <a:r>
              <a:rPr lang="ru-RU" altLang="ru-RU" b="1">
                <a:latin typeface="Palatino Linotype" panose="02040502050505030304" pitchFamily="18" charset="0"/>
              </a:rPr>
              <a:t> Спин-доктор (организатор пропагандистской кампании, направленной на снижение роли негативной для политического деятеля информации).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CA6B-309C-4816-A7DE-B50415CA67F7}" type="slidenum">
              <a:rPr lang="ru-RU" altLang="ru-RU"/>
              <a:pPr/>
              <a:t>28</a:t>
            </a:fld>
            <a:endParaRPr lang="ru-RU" altLang="ru-RU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chemeClr val="hlink"/>
                </a:solidFill>
                <a:latin typeface="Palatino Linotype" panose="02040502050505030304" pitchFamily="18" charset="0"/>
              </a:rPr>
              <a:t>Маркетинговые кампании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/>
              <a:t> </a:t>
            </a:r>
            <a:r>
              <a:rPr lang="ru-RU" altLang="ru-RU" sz="2800">
                <a:latin typeface="Palatino Linotype" panose="02040502050505030304" pitchFamily="18" charset="0"/>
              </a:rPr>
              <a:t>это такие политические кампании, которые ориентированы на получение относительно быстрой отдачи в виде голосов избирателей в день голосования, в виде поддержки политической программы или законопроекта в конкретное время их обсуждения. </a:t>
            </a:r>
          </a:p>
          <a:p>
            <a:pPr algn="just">
              <a:lnSpc>
                <a:spcPct val="80000"/>
              </a:lnSpc>
            </a:pPr>
            <a:r>
              <a:rPr lang="ru-RU" altLang="ru-RU" sz="2800">
                <a:latin typeface="Palatino Linotype" panose="02040502050505030304" pitchFamily="18" charset="0"/>
              </a:rPr>
              <a:t>Истинно рыночные отношения возможны только в конкурентной среде. Многие политические кампании действительно проходят в острой борьбе. Особенно это характерно для избирательных кампаний.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C5B1-68FE-42B3-A4DC-5615B90B8757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362950" cy="5976937"/>
          </a:xfrm>
        </p:spPr>
        <p:txBody>
          <a:bodyPr/>
          <a:lstStyle/>
          <a:p>
            <a:pPr algn="just"/>
            <a:r>
              <a:rPr lang="ru-RU" altLang="ru-RU" sz="2800" b="1">
                <a:latin typeface="Batang" panose="02030600000101010101" pitchFamily="18" charset="-127"/>
              </a:rPr>
              <a:t>Есть и такие политические кампании, в которых отсутствуют жесткие сроки. Например, кампания, целью которой является раскрутка политического бренда, может продолжаться без ограничения во времени. Формирование позитивного отношения граждан к государственным институтам и учреждениям в демократическом обществе не предполагает конкуренции, потому что в стране может быть только один парламент, одно министерство иностранных дел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492896"/>
            <a:ext cx="7139136" cy="33944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1. </a:t>
            </a:r>
            <a:r>
              <a:rPr lang="ru-RU" altLang="ru-RU" sz="2400" dirty="0"/>
              <a:t>Место и роль политического менеджмента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2. </a:t>
            </a:r>
            <a:r>
              <a:rPr lang="ru-RU" altLang="ru-RU" sz="2400" dirty="0"/>
              <a:t>Социальные предпосылки повышения роли политического менеджмента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3. </a:t>
            </a:r>
            <a:r>
              <a:rPr lang="ru-RU" altLang="ru-RU" sz="2400" dirty="0"/>
              <a:t>Профессиональные виды деятельности в политическом </a:t>
            </a:r>
            <a:r>
              <a:rPr lang="ru-RU" altLang="ru-RU" sz="2400" dirty="0" smtClean="0"/>
              <a:t>менеджменте</a:t>
            </a:r>
          </a:p>
          <a:p>
            <a:pPr marL="0" indent="0">
              <a:buNone/>
            </a:pPr>
            <a:r>
              <a:rPr lang="ru-RU" sz="2400" dirty="0" smtClean="0"/>
              <a:t>4. </a:t>
            </a:r>
            <a:r>
              <a:rPr lang="ru-RU" altLang="ru-RU" sz="2400" dirty="0"/>
              <a:t>Политический менеджмент и политический маркетинг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2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7EE6-46F4-4950-8119-F6C98EADFE5F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362950" cy="5792788"/>
          </a:xfrm>
        </p:spPr>
        <p:txBody>
          <a:bodyPr/>
          <a:lstStyle/>
          <a:p>
            <a:pPr algn="just"/>
            <a:r>
              <a:rPr lang="ru-RU" altLang="ru-RU" sz="3600" b="1">
                <a:solidFill>
                  <a:schemeClr val="accent2"/>
                </a:solidFill>
                <a:latin typeface="Batang" panose="02030600000101010101" pitchFamily="18" charset="-127"/>
              </a:rPr>
              <a:t>«Политический менеджмент»</a:t>
            </a:r>
            <a:r>
              <a:rPr lang="ru-RU" altLang="ru-RU" sz="3600" b="1">
                <a:latin typeface="Batang" panose="02030600000101010101" pitchFamily="18" charset="-127"/>
              </a:rPr>
              <a:t> — это родовое понятие, которое используется для обозначения особого вида управленческих отношений в политике. Понятие «политический маркетинг» можно использовать лишь для обозначения политических кампаний, ведущихся в конкурентной среде.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7F5EC-D5DD-4CAC-857A-20E8499FCCC1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chemeClr val="accent2"/>
                </a:solidFill>
                <a:latin typeface="Palatino Linotype" panose="02040502050505030304" pitchFamily="18" charset="0"/>
              </a:rPr>
              <a:t>Для превращения политического менеджмента в профессию необходимы были три условия: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381000" indent="-381000" algn="just">
              <a:lnSpc>
                <a:spcPct val="80000"/>
              </a:lnSpc>
              <a:buFontTx/>
              <a:buAutoNum type="arabicPeriod"/>
            </a:pPr>
            <a:r>
              <a:rPr lang="ru-RU" altLang="ru-RU" sz="2400" b="1">
                <a:latin typeface="Batang" panose="02030600000101010101" pitchFamily="18" charset="-127"/>
              </a:rPr>
              <a:t>Наличие политиков, государственных деятелей, готовых оплачивать услуги профессионалов в этой области (социальная потребность);</a:t>
            </a:r>
          </a:p>
          <a:p>
            <a:pPr marL="381000" indent="-381000" algn="just">
              <a:lnSpc>
                <a:spcPct val="80000"/>
              </a:lnSpc>
              <a:buFontTx/>
              <a:buAutoNum type="arabicPeriod"/>
            </a:pPr>
            <a:r>
              <a:rPr lang="ru-RU" altLang="ru-RU" sz="2400" b="1">
                <a:latin typeface="Batang" panose="02030600000101010101" pitchFamily="18" charset="-127"/>
              </a:rPr>
              <a:t>Научные знания  направленные на анализ конкретной ситуации, понимание настроения реальных людей, видение механизмов социального влияния, а также знание о способах, технологиях решения политических управленческих задач («эмпирическая революция в науке»);</a:t>
            </a:r>
          </a:p>
          <a:p>
            <a:pPr marL="381000" indent="-381000" algn="just">
              <a:lnSpc>
                <a:spcPct val="80000"/>
              </a:lnSpc>
              <a:buFontTx/>
              <a:buAutoNum type="arabicPeriod"/>
            </a:pPr>
            <a:r>
              <a:rPr lang="ru-RU" altLang="ru-RU" sz="2400" b="1">
                <a:latin typeface="Batang" panose="02030600000101010101" pitchFamily="18" charset="-127"/>
              </a:rPr>
              <a:t>Возможность развития рынка политических консалтинговых услуг, на котором конкурировали бы самостоятельные, не зависимые от государственных структур агентства, оказывающие услуги в области политического менеджмента.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7C863-2015-4E83-833E-35B3F90ACD7B}" type="slidenum">
              <a:rPr lang="ru-RU" altLang="ru-RU"/>
              <a:pPr/>
              <a:t>32</a:t>
            </a:fld>
            <a:endParaRPr lang="ru-RU" altLang="ru-RU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91512" cy="5792788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ru-RU" altLang="ru-RU" dirty="0"/>
          </a:p>
          <a:p>
            <a:pPr marL="609600" indent="-609600" algn="ctr">
              <a:buFontTx/>
              <a:buNone/>
            </a:pPr>
            <a:r>
              <a:rPr lang="ru-RU" altLang="ru-RU" dirty="0"/>
              <a:t>      </a:t>
            </a:r>
            <a:r>
              <a:rPr lang="ru-RU" altLang="ru-RU" b="1" u="sng" dirty="0">
                <a:solidFill>
                  <a:schemeClr val="accent2"/>
                </a:solidFill>
                <a:latin typeface="SimSun" panose="02010600030101010101" pitchFamily="2" charset="-122"/>
              </a:rPr>
              <a:t>Суть «эмпирической революции» в социальных науках:</a:t>
            </a:r>
          </a:p>
          <a:p>
            <a:pPr marL="609600" indent="-609600">
              <a:buFontTx/>
              <a:buAutoNum type="arabicPeriod"/>
            </a:pPr>
            <a:endParaRPr lang="ru-RU" altLang="ru-RU" b="1" dirty="0">
              <a:solidFill>
                <a:schemeClr val="accent2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ru-RU" altLang="ru-RU" b="1" dirty="0">
                <a:latin typeface="Courier New" panose="02070309020205020404" pitchFamily="49" charset="0"/>
              </a:rPr>
              <a:t>Развитие прикладной социологии</a:t>
            </a:r>
          </a:p>
          <a:p>
            <a:pPr marL="609600" indent="-609600">
              <a:buFontTx/>
              <a:buAutoNum type="arabicPeriod"/>
            </a:pPr>
            <a:r>
              <a:rPr lang="ru-RU" altLang="ru-RU" b="1" dirty="0">
                <a:latin typeface="Courier New" panose="02070309020205020404" pitchFamily="49" charset="0"/>
              </a:rPr>
              <a:t>Изменения в психологической науке</a:t>
            </a:r>
          </a:p>
          <a:p>
            <a:pPr marL="609600" indent="-609600">
              <a:buFontTx/>
              <a:buAutoNum type="arabicPeriod"/>
            </a:pPr>
            <a:r>
              <a:rPr lang="ru-RU" altLang="ru-RU" b="1" dirty="0">
                <a:latin typeface="Courier New" panose="02070309020205020404" pitchFamily="49" charset="0"/>
              </a:rPr>
              <a:t>Развитие наук об управлении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0484-F10D-4F66-8692-E17BCECC3B53}" type="slidenum">
              <a:rPr lang="ru-RU" altLang="ru-RU"/>
              <a:pPr/>
              <a:t>33</a:t>
            </a:fld>
            <a:endParaRPr lang="ru-RU" altLang="ru-RU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chemeClr val="hlink"/>
                </a:solidFill>
                <a:latin typeface="Palatino Linotype" panose="02040502050505030304" pitchFamily="18" charset="0"/>
              </a:rPr>
              <a:t>История развития политического менеджмента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 b="1">
                <a:latin typeface="Palatino Linotype" panose="02040502050505030304" pitchFamily="18" charset="0"/>
              </a:rPr>
              <a:t>1920 год – в демократической партии США работает советник по ПР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latin typeface="Palatino Linotype" panose="02040502050505030304" pitchFamily="18" charset="0"/>
              </a:rPr>
              <a:t>1933 год в США - успешно проведена одна из первых политических кампаний в поддержку «Проекта центральной долины» — государственной программы развития ирригации в Северной Калифорнии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latin typeface="Palatino Linotype" panose="02040502050505030304" pitchFamily="18" charset="0"/>
              </a:rPr>
              <a:t>1936 год – на Белый дом работает 266 рекламистов 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latin typeface="Palatino Linotype" panose="02040502050505030304" pitchFamily="18" charset="0"/>
              </a:rPr>
              <a:t>1936 - введена должность директора по ПР в республиканской партии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552A3-664E-44C9-8D68-1EC7FF163513}" type="slidenum">
              <a:rPr lang="ru-RU" altLang="ru-RU"/>
              <a:pPr/>
              <a:t>34</a:t>
            </a:fld>
            <a:endParaRPr lang="ru-RU" altLang="ru-RU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684213" y="476250"/>
            <a:ext cx="7991475" cy="619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800" b="1">
                <a:latin typeface="Palatino Linotype" panose="02040502050505030304" pitchFamily="18" charset="0"/>
              </a:rPr>
              <a:t>1952 год – обеспечена рекламная кампания кандидату в президенты США Эйзенхауэру</a:t>
            </a:r>
          </a:p>
          <a:p>
            <a:pPr algn="just"/>
            <a:r>
              <a:rPr lang="ru-RU" altLang="ru-RU" sz="2800" b="1">
                <a:latin typeface="Palatino Linotype" panose="02040502050505030304" pitchFamily="18" charset="0"/>
              </a:rPr>
              <a:t>1968 – в Париже создана международная ассоциация советниов по политическим кампаниям</a:t>
            </a:r>
          </a:p>
          <a:p>
            <a:pPr algn="just"/>
            <a:r>
              <a:rPr lang="ru-RU" altLang="ru-RU" sz="2800" b="1">
                <a:latin typeface="Palatino Linotype" panose="02040502050505030304" pitchFamily="18" charset="0"/>
              </a:rPr>
              <a:t>1974год – специалисты по рекламе участвуют в предвыборной кампании по выборам президента Франции</a:t>
            </a:r>
          </a:p>
          <a:p>
            <a:pPr algn="just"/>
            <a:r>
              <a:rPr lang="ru-RU" altLang="ru-RU" sz="2800" b="1">
                <a:latin typeface="Palatino Linotype" panose="02040502050505030304" pitchFamily="18" charset="0"/>
              </a:rPr>
              <a:t>1993 год – политические консультанты участвуют в избирательной кампании в Госдуму РФ</a:t>
            </a:r>
          </a:p>
          <a:p>
            <a:pPr algn="just"/>
            <a:r>
              <a:rPr lang="ru-RU" altLang="ru-RU" sz="2800" b="1">
                <a:latin typeface="Palatino Linotype" panose="02040502050505030304" pitchFamily="18" charset="0"/>
              </a:rPr>
              <a:t>1995 год – создана Ассоциация центров политического консультирования 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ru-RU" altLang="ru-RU" sz="2800" b="1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altLang="ru-RU" sz="4000" b="1" dirty="0">
                <a:solidFill>
                  <a:schemeClr val="accent2"/>
                </a:solidFill>
                <a:latin typeface="Sylfaen" panose="010A0502050306030303" pitchFamily="18" charset="0"/>
              </a:rPr>
              <a:t>Место и роль политического менеджмента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pPr algn="just"/>
            <a:r>
              <a:rPr lang="ru-RU" altLang="ru-RU" b="1">
                <a:latin typeface="Mangal" panose="02040503050203030202" pitchFamily="18" charset="0"/>
              </a:rPr>
              <a:t>Управление – неотъемлемая часть жизни общества, которая позволяет решать задачи координации политических, экономических и социальных процессов в обществе, а также достигать определённые цели, такие как завоевание доверия, победа на выборах, разрешение конфликтных ситуаций.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Century Gothic" panose="020B0502020202020204" pitchFamily="34" charset="0"/>
              </a:rPr>
              <a:t>Понятие и типы политического менеджмента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500" b="1">
                <a:latin typeface="Batang" panose="02030600000101010101" pitchFamily="18" charset="-127"/>
              </a:rPr>
              <a:t>Первый тип управления – </a:t>
            </a:r>
            <a:r>
              <a:rPr lang="ru-RU" altLang="ru-RU" sz="2500" b="1" i="1">
                <a:solidFill>
                  <a:srgbClr val="660033"/>
                </a:solidFill>
                <a:latin typeface="Batang" panose="02030600000101010101" pitchFamily="18" charset="-127"/>
              </a:rPr>
              <a:t>субстанциональный</a:t>
            </a:r>
            <a:r>
              <a:rPr lang="ru-RU" altLang="ru-RU" sz="2500" b="1">
                <a:latin typeface="Batang" panose="02030600000101010101" pitchFamily="18" charset="-127"/>
              </a:rPr>
              <a:t>, который обеспечивает целостность политической системы, её специфику, воспроизводство и развитие. Механизмы системы – социализация, институциализация, легитимация. На практике это подчинение нормам и правилам, принятым в обществе. 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latin typeface="Batang" panose="02030600000101010101" pitchFamily="18" charset="-127"/>
              </a:rPr>
              <a:t>Второй тип – </a:t>
            </a:r>
            <a:r>
              <a:rPr lang="ru-RU" altLang="ru-RU" sz="2500" b="1" i="1">
                <a:solidFill>
                  <a:srgbClr val="660033"/>
                </a:solidFill>
                <a:latin typeface="Batang" panose="02030600000101010101" pitchFamily="18" charset="-127"/>
              </a:rPr>
              <a:t>реляционистский</a:t>
            </a:r>
            <a:r>
              <a:rPr lang="ru-RU" altLang="ru-RU" sz="2500" b="1" i="1">
                <a:latin typeface="Batang" panose="02030600000101010101" pitchFamily="18" charset="-127"/>
              </a:rPr>
              <a:t>, </a:t>
            </a:r>
            <a:r>
              <a:rPr lang="ru-RU" altLang="ru-RU" sz="2500" b="1">
                <a:latin typeface="Batang" panose="02030600000101010101" pitchFamily="18" charset="-127"/>
              </a:rPr>
              <a:t>существует в виде субъектно-объектных отношений, где выделены субъекты управления, то есть те кто управляет и субъекты управления, то есть исполнители управленческих решений.</a:t>
            </a:r>
          </a:p>
          <a:p>
            <a:pPr algn="just">
              <a:lnSpc>
                <a:spcPct val="90000"/>
              </a:lnSpc>
            </a:pPr>
            <a:endParaRPr lang="ru-RU" altLang="ru-RU" sz="2500" b="1">
              <a:latin typeface="Batang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chemeClr val="accent2"/>
                </a:solidFill>
                <a:latin typeface="Century" panose="02040604050505020304" pitchFamily="18" charset="0"/>
              </a:rPr>
              <a:t>Три вида субъектно-объектных отношений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latin typeface="Palatino Linotype" panose="02040502050505030304" pitchFamily="18" charset="0"/>
              </a:rPr>
              <a:t>Государственное управление – отношения между государственными должностными лицами и органами и населением. ГУ опирается на право «легитимного насилия», осуществляемое путём нормативного регулирования.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latin typeface="Palatino Linotype" panose="02040502050505030304" pitchFamily="18" charset="0"/>
              </a:rPr>
              <a:t>Управленческие отношения внутри государственных и политических организаций. Эти отношения ограничены рамками отдельных организаций, но опираются также  на статусные ресурсы.</a:t>
            </a:r>
          </a:p>
          <a:p>
            <a:pPr marL="469900" indent="-469900" algn="just">
              <a:lnSpc>
                <a:spcPct val="80000"/>
              </a:lnSpc>
            </a:pPr>
            <a:r>
              <a:rPr lang="ru-RU" altLang="ru-RU" sz="2400" b="1">
                <a:solidFill>
                  <a:srgbClr val="FF7C80"/>
                </a:solidFill>
                <a:latin typeface="Palatino Linotype" panose="02040502050505030304" pitchFamily="18" charset="0"/>
              </a:rPr>
              <a:t>Политический менеджмент</a:t>
            </a:r>
            <a:r>
              <a:rPr lang="ru-RU" altLang="ru-RU" sz="2400" b="1">
                <a:latin typeface="Palatino Linotype" panose="02040502050505030304" pitchFamily="18" charset="0"/>
              </a:rPr>
              <a:t> – это вид управленческих отношений, где субъект не может опереться на право «легитимного насилия» и на свои статусные ресурсы для достижения политических целей.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altLang="ru-RU" sz="4000">
                <a:solidFill>
                  <a:schemeClr val="accent2"/>
                </a:solidFill>
                <a:latin typeface="Estrangelo Edessa" panose="03080600000000000000" pitchFamily="66" charset="0"/>
              </a:rPr>
              <a:t>Цели политического менеджмента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 </a:t>
            </a:r>
            <a:r>
              <a:rPr lang="ru-RU" altLang="ru-RU" sz="3000">
                <a:latin typeface="Palatino Linotype" panose="02040502050505030304" pitchFamily="18" charset="0"/>
              </a:rPr>
              <a:t>укрепление авторитета политического или государственного деятеля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3000">
                <a:latin typeface="Palatino Linotype" panose="02040502050505030304" pitchFamily="18" charset="0"/>
              </a:rPr>
              <a:t> создание благоприятных условий для деятельности государственного учреждения или политической партии путём конструирования в массовом сознании их привлекательного образа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3000">
                <a:latin typeface="Palatino Linotype" panose="02040502050505030304" pitchFamily="18" charset="0"/>
              </a:rPr>
              <a:t>Расширение числа сторонников той или иной государственной или политической программы, политического проекта</a:t>
            </a: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300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300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2800"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endParaRPr lang="ru-RU" altLang="ru-RU" sz="400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620713"/>
            <a:ext cx="8291512" cy="5510212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Arbat-Bold" pitchFamily="2" charset="0"/>
              </a:rPr>
              <a:t>4. </a:t>
            </a:r>
            <a:r>
              <a:rPr lang="ru-RU" altLang="ru-RU">
                <a:latin typeface="Estrangelo Edessa" panose="03080600000000000000" pitchFamily="66" charset="0"/>
              </a:rPr>
              <a:t>формирование электоральных предпочтений населения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5. Создание политических союзов, блоков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6. Влияние на политических оппонентов, а также на противников в политических конфликтах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7. Оказание воздействия на лиц, принимающих государственные решения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>
                <a:latin typeface="Estrangelo Edessa" panose="03080600000000000000" pitchFamily="66" charset="0"/>
              </a:rPr>
              <a:t>8. Мобилизация масс для политической поддержки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u="sng">
                <a:solidFill>
                  <a:schemeClr val="accent2"/>
                </a:solidFill>
                <a:latin typeface="Estrangelo Edessa" panose="03080600000000000000" pitchFamily="66" charset="0"/>
              </a:rPr>
              <a:t>Особенности политического менеджмента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pPr marL="552450" indent="-55245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политическом менеджменте  субъект управления лишён права опереться на государственное принуждение или прибегнуть к применению санкций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Государственное правление основано на принципе нормотворчества а в ПМ субъект управления лишён права создавать нормы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рамках политического менеджмента решаются специфические задачи, помогающие политическим субъектам укреплять свои позиции на политической арене, в то же время не афишируя этих целей.</a:t>
            </a:r>
          </a:p>
          <a:p>
            <a:pPr marL="552450" indent="-55245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400" b="1">
                <a:latin typeface="Palatino Linotype" panose="02040502050505030304" pitchFamily="18" charset="0"/>
              </a:rPr>
              <a:t>В рамках ПМ используются особые приёмы решения управленческих задач, называемые </a:t>
            </a:r>
            <a:r>
              <a:rPr lang="ru-RU" altLang="ru-RU" sz="2400" b="1" i="1">
                <a:latin typeface="Palatino Linotype" panose="02040502050505030304" pitchFamily="18" charset="0"/>
              </a:rPr>
              <a:t>политическими технологиями.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1612</Words>
  <Application>Microsoft Office PowerPoint</Application>
  <PresentationFormat>Экран (4:3)</PresentationFormat>
  <Paragraphs>157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52" baseType="lpstr">
      <vt:lpstr>SimSun</vt:lpstr>
      <vt:lpstr>Arbat-Bold</vt:lpstr>
      <vt:lpstr>Arial</vt:lpstr>
      <vt:lpstr>Batang</vt:lpstr>
      <vt:lpstr>Century</vt:lpstr>
      <vt:lpstr>Century Gothic</vt:lpstr>
      <vt:lpstr>Courier New</vt:lpstr>
      <vt:lpstr>Estrangelo Edessa</vt:lpstr>
      <vt:lpstr>Garamond</vt:lpstr>
      <vt:lpstr>Gautami</vt:lpstr>
      <vt:lpstr>Mangal</vt:lpstr>
      <vt:lpstr>Monotype Corsiva</vt:lpstr>
      <vt:lpstr>MS Mincho</vt:lpstr>
      <vt:lpstr>Palatino Linotype</vt:lpstr>
      <vt:lpstr>Sylfaen</vt:lpstr>
      <vt:lpstr>Times New Roman</vt:lpstr>
      <vt:lpstr>Wingdings</vt:lpstr>
      <vt:lpstr>Оформление по умолчанию</vt:lpstr>
      <vt:lpstr>Казахский Национальный Университет им. аль-Фараби</vt:lpstr>
      <vt:lpstr>Презентация PowerPoint</vt:lpstr>
      <vt:lpstr>План лекции:</vt:lpstr>
      <vt:lpstr>Место и роль политического менеджмента</vt:lpstr>
      <vt:lpstr>Понятие и типы политического менеджмента</vt:lpstr>
      <vt:lpstr>Три вида субъектно-объектных отношений</vt:lpstr>
      <vt:lpstr>Цели политического менеджмента</vt:lpstr>
      <vt:lpstr>  </vt:lpstr>
      <vt:lpstr>Особенности политического менеджмента</vt:lpstr>
      <vt:lpstr>Политические технологии</vt:lpstr>
      <vt:lpstr>Социальные предпосылки повышения роли политического менеджмента</vt:lpstr>
      <vt:lpstr>Презентация PowerPoint</vt:lpstr>
      <vt:lpstr>Политический имиджмейкинг</vt:lpstr>
      <vt:lpstr>Электоральный менеджмент</vt:lpstr>
      <vt:lpstr>Политический брендинг</vt:lpstr>
      <vt:lpstr>Презентация PowerPoint</vt:lpstr>
      <vt:lpstr>Регулирование политических конфликтов</vt:lpstr>
      <vt:lpstr>Лоббистская деятельность</vt:lpstr>
      <vt:lpstr>Создание союзов и достижение соглашений</vt:lpstr>
      <vt:lpstr>Политический PR.</vt:lpstr>
      <vt:lpstr>По решению Европейской конфедерации PR (CERP) в июне 2000 года рекомендовано использовать следующее определение PR</vt:lpstr>
      <vt:lpstr>Презентация PowerPoint</vt:lpstr>
      <vt:lpstr>Функциональное разделение труда в политическом менеджменте</vt:lpstr>
      <vt:lpstr>Презентация PowerPoint</vt:lpstr>
      <vt:lpstr>Презентация PowerPoint</vt:lpstr>
      <vt:lpstr>Презентация PowerPoint</vt:lpstr>
      <vt:lpstr>Новые профессии</vt:lpstr>
      <vt:lpstr>Маркетинговые кампании</vt:lpstr>
      <vt:lpstr>Презентация PowerPoint</vt:lpstr>
      <vt:lpstr>Презентация PowerPoint</vt:lpstr>
      <vt:lpstr>Для превращения политического менеджмента в профессию необходимы были три условия:</vt:lpstr>
      <vt:lpstr>Презентация PowerPoint</vt:lpstr>
      <vt:lpstr>История развития политического менеджмента</vt:lpstr>
      <vt:lpstr>Презентация PowerPoint</vt:lpstr>
    </vt:vector>
  </TitlesOfParts>
  <Company>ИОЦРНРК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ПОЛИТИЧЕСКИЙ МЕНЕДЖМЕНТ  лекция-1</dc:title>
  <dc:creator>олег</dc:creator>
  <cp:lastModifiedBy>aigul.abzhapparova@gmail.com</cp:lastModifiedBy>
  <cp:revision>79</cp:revision>
  <dcterms:created xsi:type="dcterms:W3CDTF">2005-02-08T18:38:02Z</dcterms:created>
  <dcterms:modified xsi:type="dcterms:W3CDTF">2020-10-08T14:23:38Z</dcterms:modified>
</cp:coreProperties>
</file>